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notesSlides/notesSlide4.xml" ContentType="application/vnd.openxmlformats-officedocument.presentationml.notesSlide+xml"/>
  <Override PartName="/ppt/ink/ink11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ink/ink14.xml" ContentType="application/inkml+xml"/>
  <Override PartName="/ppt/notesSlides/notesSlide7.xml" ContentType="application/vnd.openxmlformats-officedocument.presentationml.notesSlide+xml"/>
  <Override PartName="/ppt/ink/ink15.xml" ContentType="application/inkml+xml"/>
  <Override PartName="/ppt/ink/ink16.xml" ContentType="application/inkml+xml"/>
  <Override PartName="/ppt/ink/ink17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8"/>
  </p:notesMasterIdLst>
  <p:sldIdLst>
    <p:sldId id="1717" r:id="rId2"/>
    <p:sldId id="1650" r:id="rId3"/>
    <p:sldId id="1849" r:id="rId4"/>
    <p:sldId id="1985" r:id="rId5"/>
    <p:sldId id="1986" r:id="rId6"/>
    <p:sldId id="1273" r:id="rId7"/>
    <p:sldId id="1850" r:id="rId8"/>
    <p:sldId id="1280" r:id="rId9"/>
    <p:sldId id="1281" r:id="rId10"/>
    <p:sldId id="1292" r:id="rId11"/>
    <p:sldId id="1304" r:id="rId12"/>
    <p:sldId id="2088" r:id="rId13"/>
    <p:sldId id="2110" r:id="rId14"/>
    <p:sldId id="1321" r:id="rId15"/>
    <p:sldId id="1517" r:id="rId16"/>
    <p:sldId id="1518" r:id="rId17"/>
    <p:sldId id="2202" r:id="rId18"/>
    <p:sldId id="2201" r:id="rId19"/>
    <p:sldId id="2200" r:id="rId20"/>
    <p:sldId id="2203" r:id="rId21"/>
    <p:sldId id="1791" r:id="rId22"/>
    <p:sldId id="1820" r:id="rId23"/>
    <p:sldId id="2122" r:id="rId24"/>
    <p:sldId id="2123" r:id="rId25"/>
    <p:sldId id="2124" r:id="rId26"/>
    <p:sldId id="1800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139"/>
    <p:restoredTop sz="94674"/>
  </p:normalViewPr>
  <p:slideViewPr>
    <p:cSldViewPr>
      <p:cViewPr varScale="1">
        <p:scale>
          <a:sx n="124" d="100"/>
          <a:sy n="124" d="100"/>
        </p:scale>
        <p:origin x="167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9T15:11:55.3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24575,'0'32'0,"0"8"0,1-8 0,1 8 0,2 0 0,3-5 0,3 0 0,3 2 0,1 5 0,-1 2 0,-2 1 0,-2-4 0,-3-7 0,-2-7 0,0-6 0,0-3 0,1 1 0,1-2 0,2 2 0,3 0 0,-2-3 0,6 7 0,-7-9 0,6 5 0,-4-7 0,5 5 0,0-1 0,5 0 0,3 1 0,4 1 0,1 2 0,-2 2 0,-1-1 0,-1 2 0,2-3 0,-1 1 0,-1-1 0,-2-2 0,0 0 0,-4-9 0,5 1 0,-7-9 0,1 4 0,0-3 0,-2 0 0,4 0 0,-2-2 0,-1 0 0,1 0 0,1 0 0,2 0 0,2 0 0,3 0 0,1-3 0,2-5 0,1-3 0,3-6 0,-4 5 0,-3-5 0,-5 9 0,-5 0 0,0 1 0,-2 6 0,2-3 0,0 4 0,3 0 0,1 0 0,-2 0 0,1 0 0,0 0 0,2 2 0,2 3 0,1 4 0,-1 5 0,-2 2 0,-2-4 0,-6 0 0,-2-7 0,-4-2 0,-3-1 0,8 3 0,0 5 0,3 1 0,3 6 0,-6-6 0,7 7 0,-7-6 0,1 1 0,-3-3 0,-3-3 0,0-1 0,1 0 0,0 1 0,1 0 0,0-1 0,0 0 0,2 0 0,9 5 0,4 1 0,13 10 0,2-1 0,-5 3 0,2-4 0,-14-1 0,-1-7 0,-6 0 0,-7-9 0,1 2 0,-4-4 0,-1 1 0,1 0 0,0 0 0,0-2 0,1 0 0,0 0 0,0 0 0,0 0 0,-1 0 0,1 0 0,-1 2 0,-1 0 0,0 0 0,-1-1 0,0-1 0,0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9T15:13:38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24575,'11'0'0,"-4"0"0,3 0 0,-4 0 0,2 0 0,-1 0 0,2 0 0,-2 0 0,2 0 0,0 0 0,2 0 0,2 0 0,-1 0 0,1 0 0,-3 0 0,1 0 0,-4 0 0,0 0 0,1 3 0,-4-2 0,5 2 0,-5-3 0,1 0 0,-1 0 0,-1 0 0,3 0 0,-2 0 0,1 0 0,-1 0 0,-1 0 0,1 0 0,1 0 0,-2 0 0,0 0 0,1 0 0,0 0 0,1 0 0,1 0 0,0 0 0,-1 0 0,-1 0 0,0 0 0,1 0 0,-2 0 0,0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19T15:18:09.16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10589 112,'-69'0,"3"0,10 0,-2 0,-24 0,-2-5,31 5,0-1,1-3,2 0,-47 2,22-2,-3 4,25 0,-10 0,6 0,1 0,-3 0,1 0,2 0,5 0,8 0,3 0,0 2,-4 2,-5 3,-18 3,12-1,-12-3,17 2,-5-7,4 6,3-2,-8 6,1 3,-19 7,-3 4,-5 2,4-2,8-4,9-3,9-1,4-2,5-1,1-2,4 1,0-1,-15 6,6 1,-31 10,5-2,-14 8,-3-7,23-3,-14-1,22-7,-7 2,10-4,6 0,1 1,-2 3,1 2,4 0,8-1,9-2,9-4,7-3,6 1,-20-8,-11 19,1-16,-7 18,-1 0,-27 17,4-4,12-5,3-1,1 0,5-2,-3 0,-20 12,27-15,-2 1,1 0,1-1,0 1,2 0,-35 27,5 2,5 3,-6 5,31-31,-2 1,-6 2,-2 0,-9 2,-2 0,-3 0,0-1,-2-1,-1-1,-4 2,4-3,21-10,3-2,-35 19,55-22,11-12,-38 12,-18 26,-5-10,25 3,-5 11,5-4,6-8,-2 2,-16 15,-10 9,3-4,15-16,1-2,0 2,-10 7,-1 1,2-2,6-5,2-1,1-2,-17 15,2-2,7-3,2-2,5-3,1 0,4-2,2-2,3-3,1-2,-26 28,18-19,19-14,16-11,8-17,-26 17,8-6,-13 12,-6 8,-3 8,1 2,-1-2,-3 2,0 1,-5 3,5-4,1-5,1-1,-17 18,2-2,21-20,4-3,-29 35,9-10,18-14,-2-1,18-18,-2 0,15-18,-39 8,2 12,-35 19,32-3,-3 9,23-17,-4 5,1-4,8-8,-3-4,0-2,0-7,4-5,1-2,10-4,1 1,-1 10,1-2,-12 8,1 2,-9-2,0 10,3-10,1 6,9-9,-5 3,1-4,-2-1,-4 1,-2-1,2 1,3-1,4-1,6-3,2-1,0 1,-5 4,-14 13,1-4,-6 8,10-9,-2-4,6 3,2-9,1 5,8-7,-4 4,8-6,-2 2,2-3,-1 2,-3 1,-2 3,-3 3,-5 6,-3 4,-4 3,-4 2,9-7,-1-3,11-8,4 1,2-6,3 6,1-4,0 6,0-2,1 2,-2 1,0 3,1 2,2 0,2-1,1-1,1-2,0-1,0 2,0-4,0 2,0 0,0 2,0-1,4-4,7 2,6-3,6 3,0-3,1-3,2-2,2 1,2 1,3-1,-2 1,-2-2,-4 1,-5-3,2-4,-5 1,2-4,0 6,5-2,4 2,4-2,-8-1,1-3,-8 2,6-1,6-1,9-1,9 0,6 0,1-2,-2 0,-2-4,-3-2,0-3,-1-4,-1 2,4-5,-14 7,2-3,-9 2,0 0,4-1,0-6,-2 9,9-12,-1 6,12-4,0-1,3 1,1 0,0 1,-4 2,1-1,1 1,12-4,-12-1,5 0,-12-2,1 3,1-4,2 3,-14 2,12-1,-7-3,11-5,1-1,-1-2,1-1,-1 1,-1 1,0 2,-3 5,-3 0,0 3,-1 0,12-7,-1-1,7-7,3 5,-4-2,19 1,2 0,-3 2,-28 12,1 1,39-14,-34 13,0 0,-3 3,-2 1,44-11,-9 4,-14 3,-14 3,-13 2,-13 0,-9 3,-5-9,-6 2,0-14,21 17,-10-1,76 15,-48 0,4 0,30 1,5-2,-12 0,-2-2,-6-1,-1-3,-1-6,-3-3,-12 0,-1-2,8-3,0 0,-9 1,-3 0,43-21,-43 18,1 0,1-1,-1-1,4-1,0 0,0 0,0 2,-2 2,-1 0,-3 2,-2 2,29-14,-16 3,4-16,-7 0,16-20,-3 6,-5-4,-15 21,-6-2,-11 25,27-17,10-9,5-7,0-1,-1 6,3-4,3-7,4-7,-7 8,-14 11,-2 3,-2 1,3-3,-2 4,8-6,-4 5,-15 11,-3 2,36-24,-34 22,-2 1,10-12,10-8,-11 8,-15 11,-2 11,17-6,16-10,-5-5,2-4,-20 13,-1-2,24-20,0-3,-23 17,-2 0,11-9,0 0,-4 4,-1 1,-8 7,-1 2,26-24,-10 7,-7 3,-4 1,-6 4,-11 12,-7 12,4-2,19-18,-2-4,2-6,-4 4,2-2,16-25,-1 1,-18 23,-2 1,4-4,-2 2,12-17,-15 18,-11 13,1 1,-3 7,0 2,-5 14,-10-2,-2-9,-4-19,4-15,0-1,-1 7,-4 25,-2-1,0 16,4-6,3 1,2-3,1 4,-2-6,-1 4,0-3,0 0,0 0,1 0,-2-2,-2-2,-3-2,1-3,0-2,0-4,0 1,-2 1,0 8,0 9,0 0,0-6,-3-2,-5-7,-6 11,-1 5,0 2,3 0,3-3,1-6,3-4,2-3,-1 2,1 5,-2 7,-2 0,4 2,-4-6,2 4,-6-1,-3 2,-2 4,0 0,5 3,1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1T15:54:02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24575,'2'13'0,"3"1"0,4 1 0,3 4 0,4 2 0,1 1 0,2 1 0,0 1 0,1-1 0,5 8 0,-9-11 0,6 7 0,-8-13 0,3 3 0,-2-3 0,-1 1 0,-1-1 0,-1-2 0,0-3 0,-4-1 0,0-1 0,2 2 0,1 0 0,1 0 0,0 1 0,-2-2 0,1-2 0,0-1 0,0 1 0,6-2 0,-8 1 0,6 0 0,-6 1 0,4 1 0,3 1 0,-1 0 0,-1 0 0,0-1 0,-1-1 0,-1-1 0,1 0 0,0 0 0,-1-1 0,2-1 0,-1-2 0,2 0 0,0-1 0,0 0 0,2 0 0,2 0 0,8 0 0,-7 2 0,16 0 0,-21 0 0,16-1 0,-12-1 0,8 0 0,0 0 0,-1 0 0,-4 0 0,-3 0 0,-2 0 0,0 0 0,-2 0 0,0 0 0,1-1 0,-1-2 0,0-3 0,1-2 0,-1-2 0,2 0 0,4-4 0,-5 5 0,6-6 0,-6 5 0,2-1 0,1 0 0,2-2 0,1 0 0,1-1 0,0 1 0,1 3 0,-1 1 0,0 1 0,-1 0 0,-2 0 0,0 1 0,-1 1 0,1 0 0,-1 0 0,1 0 0,-1-1 0,7-3 0,-9 4 0,8-5 0,-7 5 0,3-2 0,0 0 0,-3 1 0,0-1 0,0 0 0,-1 2 0,-2 0 0,-1 3 0,-2 0 0,0 1 0,-1-1 0,0-1 0,2 0 0,0 0 0,2 2 0,-1-1 0,-1 0 0,2-1 0,4 1 0,-4 0 0,4 2 0,-9 1 0,2 0 0,1 0 0,-1 0 0,1 0 0,-1 0 0,-2 0 0,-1 0 0,0 0 0,1 0 0,0 1 0,0 0 0,1 3 0,2 0 0,-1 2 0,0 1 0,0-1 0,-2 0 0,1 1 0,-5-4 0,2 3 0,-2-2 0,1-1 0,0 2 0,-1 0 0,-1 0 0,1 1 0,0-1 0,2-1 0,-1 2 0,0-2 0,1 1 0,-2 1 0,-1-1 0,1 1 0,-1-1 0,2 0 0,1 1 0,-1 1 0,-1 0 0,0-1 0,-2-1 0,3 0 0,-2 1 0,3 1 0,-1-1 0,0-1 0,1 0 0,0 0 0,-1 0 0,1-2 0,-1 1 0,-1 0 0,0-1 0,-1 1 0,0-1 0,0 1 0,-1 0 0,-1-1 0,1 1 0,0-2 0,1 0 0,-1-1 0,1 1 0,0 2 0,0-1 0,1 1 0,-1-1 0,1 0 0,1 0 0,0 0 0,-1 0 0,0 0 0,0 0 0,-1-1 0,2 0 0,0 1 0,0-1 0,1 0 0,-1 0 0,0-2 0,2 0 0,-3 0 0,1 2 0,-4-1 0,2 1 0,1 0 0,1-2 0,1 0 0,0 2 0,-1 0 0,1 0 0,-1-1 0,1-1 0,-1 1 0,0 0 0,1 1 0,-1 0 0,0-1 0,0-1 0,1 0 0,-1 1 0,2 1 0,-3 0 0,2 0 0,-2-2 0,1 1 0,0 1 0,0 0 0,1-1 0,0-1 0,-1 0 0,-1 0 0,-1 1 0,-2 1 0,-1 0 0,2 0 0,1-2 0,0 0 0,0 0 0,0 0 0,-1 1 0,-1 1 0,0 0 0,0 0 0,3-2 0,-3 0 0,0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1T15:54:08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24575,'7'8'0,"1"-1"0,-2-2 0,0 0 0,1 0 0,-2-1 0,0-1 0,-3 1 0,1 0 0,-1-1 0,0 4 0,1-5 0,0 5 0,-2-4 0,2 1 0,-1 1 0,0-2 0,1-1 0,-1 0 0,0 1 0,1 0 0,-1 0 0,-1 1 0,2-1 0,0 1 0,-2-1 0,2 0 0,0 0 0,-2-1 0,1 1 0,-2 0 0,1 1 0,3 1 0,1 0 0,0 2 0,0-2 0,-1 0 0,-1-1 0,1 0 0,-2 0 0,0 0 0,-1-1 0,1 0 0,0-1 0,0 0 0,0 1 0,0-1 0,3 3 0,-6-1 0,2 1 0,-4-3 0,0 0 0,1 0 0,0 1 0,1 0 0,-1 0 0,0 0 0,0-1 0,0 0 0,0 1 0,0-1 0,-1-1 0,2 2 0,-1-1 0,-1-1 0,0 4 0,0-2 0,-2 4 0,1-2 0,-1 1 0,1-1 0,1-2 0,0 0 0,1 0 0,-3-1 0,0 0 0,0-1 0,0-1 0,2 1 0,-2 1 0,1 1 0,0 1 0,1-2 0,-1-1 0,0-1 0,-1 0 0,2 2 0,-1 0 0,-2 0 0,0-1 0,1-1 0,2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1T15:54:27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1T15:54:02.2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24575,'2'13'0,"3"1"0,4 1 0,3 4 0,4 2 0,1 1 0,2 1 0,0 1 0,1-1 0,5 8 0,-9-11 0,6 7 0,-8-13 0,3 3 0,-2-3 0,-1 1 0,-1-1 0,-1-2 0,0-3 0,-4-1 0,0-1 0,2 2 0,1 0 0,1 0 0,0 1 0,-2-2 0,1-2 0,0-1 0,0 1 0,6-2 0,-8 1 0,6 0 0,-6 1 0,4 1 0,3 1 0,-1 0 0,-1 0 0,0-1 0,-1-1 0,-1-1 0,1 0 0,0 0 0,-1-1 0,2-1 0,-1-2 0,2 0 0,0-1 0,0 0 0,2 0 0,2 0 0,8 0 0,-7 2 0,16 0 0,-21 0 0,16-1 0,-12-1 0,8 0 0,0 0 0,-1 0 0,-4 0 0,-3 0 0,-2 0 0,0 0 0,-2 0 0,0 0 0,1-1 0,-1-2 0,0-3 0,1-2 0,-1-2 0,2 0 0,4-4 0,-5 5 0,6-6 0,-6 5 0,2-1 0,1 0 0,2-2 0,1 0 0,1-1 0,0 1 0,1 3 0,-1 1 0,0 1 0,-1 0 0,-2 0 0,0 1 0,-1 1 0,1 0 0,-1 0 0,1 0 0,-1-1 0,7-3 0,-9 4 0,8-5 0,-7 5 0,3-2 0,0 0 0,-3 1 0,0-1 0,0 0 0,-1 2 0,-2 0 0,-1 3 0,-2 0 0,0 1 0,-1-1 0,0-1 0,2 0 0,0 0 0,2 2 0,-1-1 0,-1 0 0,2-1 0,4 1 0,-4 0 0,4 2 0,-9 1 0,2 0 0,1 0 0,-1 0 0,1 0 0,-1 0 0,-2 0 0,-1 0 0,0 0 0,1 0 0,0 1 0,0 0 0,1 3 0,2 0 0,-1 2 0,0 1 0,0-1 0,-2 0 0,1 1 0,-5-4 0,2 3 0,-2-2 0,1-1 0,0 2 0,-1 0 0,-1 0 0,1 1 0,0-1 0,2-1 0,-1 2 0,0-2 0,1 1 0,-2 1 0,-1-1 0,1 1 0,-1-1 0,2 0 0,1 1 0,-1 1 0,-1 0 0,0-1 0,-2-1 0,3 0 0,-2 1 0,3 1 0,-1-1 0,0-1 0,1 0 0,0 0 0,-1 0 0,1-2 0,-1 1 0,-1 0 0,0-1 0,-1 1 0,0-1 0,0 1 0,-1 0 0,-1-1 0,1 1 0,0-2 0,1 0 0,-1-1 0,1 1 0,0 2 0,0-1 0,1 1 0,-1-1 0,1 0 0,1 0 0,0 0 0,-1 0 0,0 0 0,0 0 0,-1-1 0,2 0 0,0 1 0,0-1 0,1 0 0,-1 0 0,0-2 0,2 0 0,-3 0 0,1 2 0,-4-1 0,2 1 0,1 0 0,1-2 0,1 0 0,0 2 0,-1 0 0,1 0 0,-1-1 0,1-1 0,-1 1 0,0 0 0,1 1 0,-1 0 0,0-1 0,0-1 0,1 0 0,-1 1 0,2 1 0,-3 0 0,2 0 0,-2-2 0,1 1 0,0 1 0,0 0 0,1-1 0,0-1 0,-1 0 0,-1 0 0,-1 1 0,-2 1 0,-1 0 0,2 0 0,1-2 0,0 0 0,0 0 0,0 0 0,-1 1 0,-1 1 0,0 0 0,0 0 0,3-2 0,-3 0 0,0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1T15:54:08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24575,'7'8'0,"1"-1"0,-2-2 0,0 0 0,1 0 0,-2-1 0,0-1 0,-3 1 0,1 0 0,-1-1 0,0 4 0,1-5 0,0 5 0,-2-4 0,2 1 0,-1 1 0,0-2 0,1-1 0,-1 0 0,0 1 0,1 0 0,-1 0 0,-1 1 0,2-1 0,0 1 0,-2-1 0,2 0 0,0 0 0,-2-1 0,1 1 0,-2 0 0,1 1 0,3 1 0,1 0 0,0 2 0,0-2 0,-1 0 0,-1-1 0,1 0 0,-2 0 0,0 0 0,-1-1 0,1 0 0,0-1 0,0 0 0,0 1 0,0-1 0,3 3 0,-6-1 0,2 1 0,-4-3 0,0 0 0,1 0 0,0 1 0,1 0 0,-1 0 0,0 0 0,0-1 0,0 0 0,0 1 0,0-1 0,-1-1 0,2 2 0,-1-1 0,-1-1 0,0 4 0,0-2 0,-2 4 0,1-2 0,-1 1 0,1-1 0,1-2 0,0 0 0,1 0 0,-3-1 0,0 0 0,0-1 0,0-1 0,2 1 0,-2 1 0,1 1 0,0 1 0,1-2 0,-1-1 0,0-1 0,-1 0 0,2 2 0,-1 0 0,-2 0 0,0-1 0,1-1 0,2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6-21T15:54:27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9T15:12:02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1 24575,'0'16'0,"1"-4"0,2 10 0,2-9 0,-2-1 0,2-2 0,4 0 0,-2-2 0,5 3 0,-5-5 0,3 2 0,-3-3 0,-2 1 0,-1-4 0,-2 2 0,0 0 0,0-1 0,-2 3 0,-2 0 0,-3-1 0,-3-1 0,-2-2 0,0-2 0,-2 0 0,3 1 0,-2 2 0,6-1 0,-1 3 0,0-4 0,0 2 0,2-3 0,-2 0 0,1 0 0,1 0 0,-2 0 0,1 0 0,-2 0 0,0 0 0,-2 0 0,1 0 0,0 0 0,-1 3 0,4-2 0,-2 4 0,5-3 0,-1 0 0,2 0 0,0-2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9T15:12:43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24575,'16'0'0,"9"0"0,20 8 0,7 9 0,9 10 0,-1 7 0,0 0 0,6 1 0,-2-7 0,-13-5 0,1 0 0,11 3 0,-6-2 0,-1 2 0,12 5 0,9 5 0,-14-6 0,-14-6 0,-10-3 0,-4 3 0,0 8 0,5 8 0,6 8 0,4 7 0,1 1 0,4 6 0,-16-10 0,0 6 0,-14-12 0,0 18 0,6 12 0,-15-28 0,0 0 0,12 37 0,-11-32 0,-1-1 0,6 27 0,3 10 0,-9-22 0,-7-16 0,-6-12 0,-3-4 0,0 4 0,0 5 0,0 5 0,0 1 0,2-3 0,2 0 0,4 7 0,4-8 0,-1 11 0,5-15 0,-11 3 0,4-14 0,-6 3 0,-1-12 0,1 6 0,-1-2 0,1 6 0,-2 8 0,-1 6 0,0 5 0,0-2 0,0-2 0,2-2 0,1-2 0,-1-2 0,0-3 0,-2 0 0,0-8 0,0 1 0,0-7 0,0-4 0,0-2 0,0 2 0,0-3 0,0 4 0,0-4 0,0-4 0,0-2 0,0-6 0,0-2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9T15:12:52.4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99 24575,'0'5'0,"0"2"0,0-2 0,4 1 0,-3 0 0,2 0 0,-1 0 0,0 1 0,0 0 0,3-1 0,-4 0 0,2-1 0,-1 1 0,3 3 0,-2 3 0,5-2 0,-5-1 0,2-2 0,-2-3 0,-2 1 0,-1-1 0,2-1 0,0 0 0,0 1 0,0 0 0,-1 1 0,1 3 0,0-4 0,0 2 0,-7-15 0,-1 1 0,-4-10 0,3 9 0,1-7 0,5 5 0,-6-6 0,6 7 0,-4 0 0,2 6 0,0-2 0,-1 0 0,0-2 0,0-1 0,2 0 0,0 1 0,0 2 0,0 2 0,2 1 0,3 1 0,2 2 0,5-7 0,-5 5 0,5-5 0,-6 5 0,1 0 0,1 0 0,0 0 0,3-2 0,-3 4 0,2-5 0,-3 3 0,2-4 0,2 0 0,0 0 0,-1 0 0,-4 4 0,1 0 0,6 1 0,-4 1 0,5 0 0,-6 0 0,1-2 0,0-2 0,1-1 0,4 2 0,-3 0 0,3 1 0,-6-2 0,1 0 0,-1 2 0,-1 0 0,1 2 0,1-3 0,0 2 0,0-1 0,-5 6 0,-1 5 0,-1 4 0,0 1 0,-3 1 0,2-7 0,-2 1 0,1-5 0,0 2 0,0-1 0,0-1 0,2 2 0,-2 0 0,-3 4 0,-3 3 0,-1 0 0,1-2 0,2-3 0,1-2 0,1 0 0,-3 3 0,3-3 0,-3 1 0,5-3 0,0 0 0,0 0 0,-1 3 0,2-3 0,-6 7 0,5-5 0,-4 5 0,0 0 0,-3 3 0,-1 3 0,-3 3 0,4-7 0,3-2 0,4-9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9T15:13:01.4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 24575,'10'0'0,"0"0"0,-2 0 0,0 0 0,3 0 0,-1-4 0,3 3 0,1-6 0,-2 3 0,-3 0 0,-2 0 0,-1 4 0,2 0 0,5 0 0,-5 0 0,8 0 0,-9 0 0,9 0 0,-8 0 0,7 0 0,-7 0 0,5 0 0,-7 0 0,2 0 0,-3 0 0,1 0 0,0 2 0,-2 0 0,-3 1 0,-1 3 0,0 0 0,0 1 0,0 1 0,0-1 0,0 0 0,0 1 0,0 1 0,0 1 0,0 1 0,-3-1 0,2-2 0,-3-1 0,1 1 0,1-3 0,-4 3 0,5-5 0,-2 3 0,1-1 0,-2 2 0,-2 2 0,-3 3 0,-4 2 0,-1 1 0,-2 1 0,0 0 0,4 0 0,-2 3 0,4-6 0,5-2 0,11-7 0,-1-4 0,7 0 0,-6 0 0,2 0 0,-1 0 0,0-1 0,1-1 0,3-1 0,2 0 0,2 0 0,2-3 0,-5 4 0,2-2 0,-6 4 0,1 0 0,-1 0 0,0 0 0,-2 0 0,-1 0 0,1 0 0,0 0 0,1 0 0,1 0 0,-3 0 0,-1 2 0,-2 2 0,-2 1 0,0 3 0,0-1 0,0 6 0,0-6 0,0 5 0,0-6 0,0 1 0,0 1 0,-4-2 0,4-1 0,-5-1 0,1-2 0,-1 1 0,-4 1 0,-3 4 0,0 1 0,-2 1 0,-4 1 0,7-2 0,-2-2 0,5-1 0,2-4 0,-3 3 0,3-4 0,-2 2 0,2-3 0,0 0 0,-1 1 0,-1 1 0,0 0 0,-3 0 0,3-1 0,-1-1 0,3 0 0,-2 0 0,0 0 0,-1 0 0,1 0 0,-4 0 0,3 0 0,0 0 0,0 0 0,3 0 0,-1 0 0,-1 0 0,3 0 0,-1 0 0,1 0 0,0 0 0,2 0 0,1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9T15:13:06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24575,'25'0'0,"-5"0"0,4 0 0,-7 0 0,1 0 0,-2 0 0,-1 0 0,1 0 0,0 0 0,-1 0 0,-2 0 0,-1 0 0,0 0 0,-2 0 0,2 0 0,-2 0 0,-2 0 0,1 0 0,-3 0 0,1 0 0,1 0 0,-1 0 0,0 0 0,0 0 0,0 0 0,0 0 0,0 0 0,-1 0 0,0 0 0,0 0 0,1 0 0,-1 0 0,-1 0 0,1 0 0,0 0 0,3 4 0,3-4 0,-4 4 0,3-4 0,-5 0 0,1 0 0,0 0 0,0 0 0,-1 0 0,0 1 0,0 1 0,0 1 0,1-2 0,1-1 0,-1 0 0,3 0 0,1 0 0,-3 0 0,3 0 0,-5 0 0,-2 0 0,-1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9T15:13:11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295 0 24575,'-11'19'0,"4"-9"0,-11 12 0,8-14 0,-9 7 0,1-3 0,-11 7 0,7-2 0,1 2 0,13-9 0,3-1 0,2-5 0,0 2 0,-3-1 0,-3 6 0,-3 2 0,-1 1 0,1 1 0,4-6 0,1 0 0,5-3 0,-1 0 0,1-1 0,-2 1 0,-2 0 0,0 1 0,-2 3 0,-1 4 0,4-4 0,-4 5 0,10-12 0,1 1 0,7-8 0,5-4 0,-1 1 0,5-3 0,-3 2 0,6-2 0,0 1 0,-1 1 0,1 1 0,-10 3 0,4 2 0,-11 0 0,1 0 0,0 0 0,-1 0 0,2 2 0,-1 0 0,3 0 0,0 0 0,5 0 0,-5 0 0,5 0 0,-5 0 0,3 0 0,-5 0 0,3 0 0,-3 0 0,2 0 0,1 0 0,0 0 0,-1 0 0,-2 0 0,0 0 0,1 0 0,0 0 0,0 0 0,6 0 0,-1 0 0,5 0 0,-1 0 0,-1 0 0,-5 0 0,1 0 0,-7 0 0,2 0 0,-4 0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9T15:13:15.0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24575,'0'26'0,"0"-7"0,0 18 0,0-17 0,0 17 0,0-20 0,0 9 0,0-12 0,0 3 0,0-1 0,0 0 0,0-6 0,0 1 0,0-5 0,0 1 0,0 1 0,0-1 0,0 2 0,0 3 0,0-5 0,0 5 0,0-5 0,1 2 0,1 2 0,0 3 0,0-4 0,0 5 0,0-5 0,0 2 0,0-4 0,-2-3 0,0 1 0,0 0 0,0 1 0,2-1 0,0 0 0,0-1 0,0-2 0,-2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9T15:13:33.2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0 205 24575,'9'-12'0,"-1"1"0,0 5 0,-1-3 0,-1 2 0,0-2 0,3-3 0,-7 6 0,6-4 0,-6 6 0,2-1 0,1 0 0,1-1 0,3-4 0,-3 3 0,1-2 0,-3 4 0,2-4 0,1-3 0,5-4 0,-4 4 0,2 0 0,-8 6 0,-1 2 0,-3 15 0,0 1 0,-1 9 0,2-2 0,1-10 0,0 5 0,0-4 0,0 5 0,0 5 0,0 7 0,4-5 0,-4 2 0,7-12 0,-6-2 0,2-3 0,-3-2 0,4 4 0,-3-2 0,2 2 0,-3-4 0,3 5 0,-2-3 0,3 4 0,-4-1 0,0 1 0,0 1 0,0-1 0,0 0 0,0-2 0,3 1 0,-2 1 0,2-2 0,1 7 0,-4-11 0,4 7 0,-4-6 0,0 0 0,0-1 0,0 1 0,0 0 0,0 1 0,1 1 0,2-1 0,-1 1 0,-1-1 0,-1 0 0,0-1 0,0 0 0,0-3 0,0 1 0,0 0 0,0-1 0,0-1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8D787D0-4A4D-344D-9F3F-EE78866A10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77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" charset="0"/>
        <a:ea typeface="ＭＳ Ｐゴシック" pitchFamily="1" charset="-128"/>
        <a:cs typeface="ＭＳ Ｐゴシック" pitchFamily="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1" charset="0"/>
        <a:ea typeface="ＭＳ Ｐゴシック" pitchFamily="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BBC507-1372-DB4D-A818-924A514FB88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271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BBC507-1372-DB4D-A818-924A514FB884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BBC507-1372-DB4D-A818-924A514FB884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455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497225D-8476-CE47-8F2D-4DFB0908B914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1208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89F54E2-E407-A44B-A87E-E4EEDA0081CF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227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BBC507-1372-DB4D-A818-924A514FB884}" type="slidenum">
              <a:rPr lang="en-US" sz="1200"/>
              <a:pPr/>
              <a:t>21</a:t>
            </a:fld>
            <a:endParaRPr lang="en-US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833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FBBC507-1372-DB4D-A818-924A514FB884}" type="slidenum">
              <a:rPr lang="en-US" sz="1200"/>
              <a:pPr/>
              <a:t>22</a:t>
            </a:fld>
            <a:endParaRPr lang="en-US" sz="1200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035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5B3212-E60A-4347-9047-754787654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91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08DD9-1986-7E4E-B57F-BDF698476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79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230F5-21B7-A94D-8799-57DF1243F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49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833F1-9647-8A4C-B351-1F5EF93B10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39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3BEA4-9A9B-0F4D-9E4F-BC11CB827F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15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348DE-11DF-E64B-BF1E-C3D11AF998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189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2AB23-D32A-0041-97AB-783CC7131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67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25EDC5-F759-2542-A4FB-6B0A0453F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82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B579A-ED9F-CB42-B18F-4BAD8E4DB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AE7A1-0CB6-964B-9A6A-A3D2E753A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B3D08-4BF4-B54B-AE41-BDA7E6911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4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1" charset="0"/>
                <a:ea typeface="ＭＳ Ｐゴシック" pitchFamily="1" charset="-128"/>
                <a:cs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87FB3F6-F7BC-8747-BDB4-D527DF9B0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1.png"/><Relationship Id="rId7" Type="http://schemas.openxmlformats.org/officeDocument/2006/relationships/image" Target="../media/image59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.xml"/><Relationship Id="rId11" Type="http://schemas.openxmlformats.org/officeDocument/2006/relationships/image" Target="../media/image610.png"/><Relationship Id="rId5" Type="http://schemas.openxmlformats.org/officeDocument/2006/relationships/image" Target="../media/image3.jpeg"/><Relationship Id="rId10" Type="http://schemas.openxmlformats.org/officeDocument/2006/relationships/customXml" Target="../ink/ink14.xml"/><Relationship Id="rId4" Type="http://schemas.openxmlformats.org/officeDocument/2006/relationships/image" Target="../media/image2.png"/><Relationship Id="rId9" Type="http://schemas.openxmlformats.org/officeDocument/2006/relationships/image" Target="../media/image60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image" Target="../media/image1.png"/><Relationship Id="rId7" Type="http://schemas.openxmlformats.org/officeDocument/2006/relationships/image" Target="../media/image50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.xml"/><Relationship Id="rId11" Type="http://schemas.openxmlformats.org/officeDocument/2006/relationships/image" Target="../media/image520.png"/><Relationship Id="rId5" Type="http://schemas.openxmlformats.org/officeDocument/2006/relationships/image" Target="../media/image3.jpeg"/><Relationship Id="rId10" Type="http://schemas.openxmlformats.org/officeDocument/2006/relationships/customXml" Target="../ink/ink17.xml"/><Relationship Id="rId4" Type="http://schemas.openxmlformats.org/officeDocument/2006/relationships/image" Target="../media/image2.png"/><Relationship Id="rId9" Type="http://schemas.openxmlformats.org/officeDocument/2006/relationships/image" Target="../media/image5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13" Type="http://schemas.openxmlformats.org/officeDocument/2006/relationships/image" Target="../media/image560.png"/><Relationship Id="rId18" Type="http://schemas.openxmlformats.org/officeDocument/2006/relationships/customXml" Target="../ink/ink7.xml"/><Relationship Id="rId3" Type="http://schemas.openxmlformats.org/officeDocument/2006/relationships/image" Target="../media/image1.png"/><Relationship Id="rId21" Type="http://schemas.openxmlformats.org/officeDocument/2006/relationships/image" Target="../media/image601.png"/><Relationship Id="rId7" Type="http://schemas.openxmlformats.org/officeDocument/2006/relationships/image" Target="../media/image530.png"/><Relationship Id="rId12" Type="http://schemas.openxmlformats.org/officeDocument/2006/relationships/customXml" Target="../ink/ink4.xml"/><Relationship Id="rId17" Type="http://schemas.openxmlformats.org/officeDocument/2006/relationships/image" Target="../media/image580.png"/><Relationship Id="rId25" Type="http://schemas.openxmlformats.org/officeDocument/2006/relationships/image" Target="../media/image620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6.xml"/><Relationship Id="rId20" Type="http://schemas.openxmlformats.org/officeDocument/2006/relationships/customXml" Target="../ink/ink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11" Type="http://schemas.openxmlformats.org/officeDocument/2006/relationships/image" Target="../media/image550.png"/><Relationship Id="rId24" Type="http://schemas.openxmlformats.org/officeDocument/2006/relationships/customXml" Target="../ink/ink10.xml"/><Relationship Id="rId5" Type="http://schemas.openxmlformats.org/officeDocument/2006/relationships/image" Target="../media/image3.jpeg"/><Relationship Id="rId15" Type="http://schemas.openxmlformats.org/officeDocument/2006/relationships/image" Target="../media/image570.png"/><Relationship Id="rId23" Type="http://schemas.openxmlformats.org/officeDocument/2006/relationships/image" Target="../media/image611.png"/><Relationship Id="rId10" Type="http://schemas.openxmlformats.org/officeDocument/2006/relationships/customXml" Target="../ink/ink3.xml"/><Relationship Id="rId19" Type="http://schemas.openxmlformats.org/officeDocument/2006/relationships/image" Target="../media/image591.png"/><Relationship Id="rId4" Type="http://schemas.openxmlformats.org/officeDocument/2006/relationships/image" Target="../media/image2.png"/><Relationship Id="rId9" Type="http://schemas.openxmlformats.org/officeDocument/2006/relationships/image" Target="../media/image540.png"/><Relationship Id="rId14" Type="http://schemas.openxmlformats.org/officeDocument/2006/relationships/customXml" Target="../ink/ink5.xml"/><Relationship Id="rId22" Type="http://schemas.openxmlformats.org/officeDocument/2006/relationships/customXml" Target="../ink/ink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245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TextBox 2"/>
          <p:cNvSpPr txBox="1">
            <a:spLocks noChangeArrowheads="1"/>
          </p:cNvSpPr>
          <p:nvPr/>
        </p:nvSpPr>
        <p:spPr bwMode="auto">
          <a:xfrm>
            <a:off x="0" y="5181600"/>
            <a:ext cx="9144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2000" b="1" dirty="0">
              <a:solidFill>
                <a:srgbClr val="FF0000"/>
              </a:solidFill>
            </a:endParaRPr>
          </a:p>
          <a:p>
            <a:pPr algn="ctr"/>
            <a:endParaRPr lang="en-US" sz="2000" b="1" dirty="0">
              <a:solidFill>
                <a:srgbClr val="FF0000"/>
              </a:solidFill>
            </a:endParaRP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 SLOPE = ¾  &lt;  1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085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" t="7204" b="7204"/>
          <a:stretch>
            <a:fillRect/>
          </a:stretch>
        </p:blipFill>
        <p:spPr bwMode="auto">
          <a:xfrm>
            <a:off x="6324600" y="228600"/>
            <a:ext cx="24114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9" name="Picture 7" descr="DSC_01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0"/>
            <a:ext cx="23891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879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25875"/>
            <a:ext cx="4246563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709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2700"/>
            <a:ext cx="6426200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7092" name="TextBox 5"/>
          <p:cNvSpPr txBox="1">
            <a:spLocks noChangeArrowheads="1"/>
          </p:cNvSpPr>
          <p:nvPr/>
        </p:nvSpPr>
        <p:spPr bwMode="auto">
          <a:xfrm>
            <a:off x="6705600" y="1430338"/>
            <a:ext cx="228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b="1">
                <a:solidFill>
                  <a:srgbClr val="FFFFFF"/>
                </a:solidFill>
              </a:rPr>
              <a:t>GROWTH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447800"/>
            <a:ext cx="6248400" cy="510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6307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b="1" i="1" dirty="0">
                <a:solidFill>
                  <a:srgbClr val="FFFFFF"/>
                </a:solidFill>
              </a:rPr>
              <a:t>UNIVERSAL COLLAPSED GROWTH CURVE</a:t>
            </a:r>
          </a:p>
          <a:p>
            <a:pPr algn="ctr"/>
            <a:endParaRPr lang="en-US" b="1" i="1" dirty="0">
              <a:solidFill>
                <a:srgbClr val="FFFFFF"/>
              </a:solidFill>
            </a:endParaRPr>
          </a:p>
          <a:p>
            <a:pPr algn="ctr"/>
            <a:r>
              <a:rPr lang="en-US" sz="1800" b="1" i="1" dirty="0">
                <a:solidFill>
                  <a:srgbClr val="FFFFFF"/>
                </a:solidFill>
              </a:rPr>
              <a:t>RESCALED MASS VS. RESCALED AGE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2600" y="1447800"/>
            <a:ext cx="35814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</a:rPr>
              <a:t>INFRASTRUCTURE</a:t>
            </a:r>
          </a:p>
          <a:p>
            <a:endParaRPr lang="en-US" b="1" i="1" dirty="0">
              <a:solidFill>
                <a:schemeClr val="bg1"/>
              </a:solidFill>
            </a:endParaRPr>
          </a:p>
          <a:p>
            <a:endParaRPr lang="en-US" sz="2000" b="1" i="1" dirty="0">
              <a:solidFill>
                <a:schemeClr val="bg1"/>
              </a:solidFill>
            </a:endParaRPr>
          </a:p>
          <a:p>
            <a:endParaRPr lang="en-US" sz="2000" b="1" i="1" dirty="0">
              <a:solidFill>
                <a:schemeClr val="bg1"/>
              </a:solidFill>
            </a:endParaRPr>
          </a:p>
          <a:p>
            <a:endParaRPr lang="en-US" sz="2000" b="1" i="1" dirty="0">
              <a:solidFill>
                <a:schemeClr val="bg1"/>
              </a:solidFill>
            </a:endParaRPr>
          </a:p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SUB-LINEAR SCALING</a:t>
            </a:r>
          </a:p>
          <a:p>
            <a:pPr algn="ctr"/>
            <a:endParaRPr lang="en-US" sz="2000" b="1" i="1" dirty="0">
              <a:solidFill>
                <a:schemeClr val="bg1"/>
              </a:solidFill>
            </a:endParaRPr>
          </a:p>
          <a:p>
            <a:pPr algn="ctr"/>
            <a:r>
              <a:rPr lang="en-US" sz="2000" b="1" i="1" dirty="0">
                <a:solidFill>
                  <a:schemeClr val="bg1"/>
                </a:solidFill>
              </a:rPr>
              <a:t>ECONOMY OF SCALE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1595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>
              <a:solidFill>
                <a:schemeClr val="bg1"/>
              </a:solidFill>
            </a:endParaRP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C. </a:t>
            </a:r>
            <a:r>
              <a:rPr lang="en-US" sz="1400" dirty="0" err="1">
                <a:solidFill>
                  <a:schemeClr val="bg1"/>
                </a:solidFill>
              </a:rPr>
              <a:t>Kuhnert</a:t>
            </a:r>
            <a:r>
              <a:rPr lang="en-US" sz="1400" dirty="0">
                <a:solidFill>
                  <a:schemeClr val="bg1"/>
                </a:solidFill>
              </a:rPr>
              <a:t>, D. </a:t>
            </a:r>
            <a:r>
              <a:rPr lang="en-US" sz="1400" dirty="0" err="1">
                <a:solidFill>
                  <a:schemeClr val="bg1"/>
                </a:solidFill>
              </a:rPr>
              <a:t>Helbing</a:t>
            </a:r>
            <a:r>
              <a:rPr lang="en-US" sz="1400" dirty="0">
                <a:solidFill>
                  <a:schemeClr val="bg1"/>
                </a:solidFill>
              </a:rPr>
              <a:t> &amp; G.B. West, </a:t>
            </a:r>
            <a:r>
              <a:rPr lang="en-US" sz="1400" i="1" dirty="0" err="1">
                <a:solidFill>
                  <a:schemeClr val="bg1"/>
                </a:solidFill>
              </a:rPr>
              <a:t>Physica</a:t>
            </a:r>
            <a:r>
              <a:rPr lang="en-US" sz="1400" i="1" dirty="0">
                <a:solidFill>
                  <a:schemeClr val="bg1"/>
                </a:solidFill>
              </a:rPr>
              <a:t> A</a:t>
            </a:r>
            <a:r>
              <a:rPr lang="en-US" sz="1400" dirty="0">
                <a:solidFill>
                  <a:schemeClr val="bg1"/>
                </a:solidFill>
              </a:rPr>
              <a:t> (2005)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245315"/>
            <a:ext cx="9143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HIDDEN LAWS OF BIOLOGY             HIDDEN LAWS OF CITIES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4419600" y="338392"/>
            <a:ext cx="6096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1" charset="0"/>
                <a:ea typeface="ＭＳ Ｐゴシック" pitchFamily="1" charset="-128"/>
                <a:cs typeface="ＭＳ Ｐゴシック" pitchFamily="1" charset="-128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92189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D7A6F4-3EF2-CA09-D495-E26374B346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2437525"/>
            <a:ext cx="5943599" cy="37346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41E3753-F8C0-E93B-DB78-7420A52D3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94435"/>
            <a:ext cx="5951174" cy="1965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B0A10E-E5FF-5ED4-7778-FEA803045E75}"/>
              </a:ext>
            </a:extLst>
          </p:cNvPr>
          <p:cNvSpPr txBox="1"/>
          <p:nvPr/>
        </p:nvSpPr>
        <p:spPr>
          <a:xfrm>
            <a:off x="1" y="8506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UNIVERSALITY OF URBAN SCALING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908D45-CBBB-085F-2FB2-9C30913F9314}"/>
              </a:ext>
            </a:extLst>
          </p:cNvPr>
          <p:cNvSpPr txBox="1"/>
          <p:nvPr/>
        </p:nvSpPr>
        <p:spPr>
          <a:xfrm>
            <a:off x="0" y="6262577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2800" dirty="0">
                <a:solidFill>
                  <a:schemeClr val="bg1"/>
                </a:solidFill>
              </a:rPr>
              <a:t> </a:t>
            </a:r>
            <a:r>
              <a:rPr lang="is-IS" sz="1400" dirty="0">
                <a:solidFill>
                  <a:schemeClr val="bg1"/>
                </a:solidFill>
              </a:rPr>
              <a:t>L.M.A. Bettencourt, D. Helbing, C. Kuhnert, J. Lobo, G.B. West      PNAS, 2007 104 (17) 7301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47643B-7384-8BB1-9E72-71947E66A999}"/>
              </a:ext>
            </a:extLst>
          </p:cNvPr>
          <p:cNvSpPr txBox="1"/>
          <p:nvPr/>
        </p:nvSpPr>
        <p:spPr>
          <a:xfrm>
            <a:off x="2057400" y="691869"/>
            <a:ext cx="762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/>
              <a:t>Sweden</a:t>
            </a:r>
          </a:p>
        </p:txBody>
      </p:sp>
    </p:spTree>
    <p:extLst>
      <p:ext uri="{BB962C8B-B14F-4D97-AF65-F5344CB8AC3E}">
        <p14:creationId xmlns:p14="http://schemas.microsoft.com/office/powerpoint/2010/main" val="3682855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1" descr="Slide6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098" name="Picture 1" descr="Slide6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129919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400" dirty="0">
                <a:solidFill>
                  <a:schemeClr val="bg1"/>
                </a:solidFill>
              </a:rPr>
              <a:t> L.M.A. Bettencourt, D. Helbing, C. Kuhnert, J. Lobo, G.B. West      PNAS, 2007 104 (17) 7301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852164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1854200"/>
            <a:ext cx="2743200" cy="3136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105497"/>
            <a:ext cx="9144000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dirty="0">
                <a:solidFill>
                  <a:schemeClr val="bg1"/>
                </a:solidFill>
              </a:rPr>
              <a:t> </a:t>
            </a:r>
            <a:r>
              <a:rPr lang="is-IS" sz="1100" dirty="0">
                <a:solidFill>
                  <a:schemeClr val="bg1"/>
                </a:solidFill>
              </a:rPr>
              <a:t>M. Schlapfer, L.M.A.Bettencourt, M. Raschke, R, Claxton, Z. Smoreda, G.B. West, C. Ratti </a:t>
            </a:r>
          </a:p>
          <a:p>
            <a:pPr algn="ctr"/>
            <a:r>
              <a:rPr lang="is-IS" sz="1100" dirty="0">
                <a:solidFill>
                  <a:schemeClr val="bg1"/>
                </a:solidFill>
              </a:rPr>
              <a:t>J. R. Soc. Interface 11 (98), 20130789 (2014)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6874E0-6C79-74F7-03E5-9D420BFC3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527" y="4593120"/>
            <a:ext cx="2926694" cy="22648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035829-5166-C3FA-FB84-B252F5CC4A24}"/>
              </a:ext>
            </a:extLst>
          </p:cNvPr>
          <p:cNvSpPr txBox="1"/>
          <p:nvPr/>
        </p:nvSpPr>
        <p:spPr>
          <a:xfrm>
            <a:off x="5549015" y="5167901"/>
            <a:ext cx="112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halkboard SE" panose="03050602040202020205" pitchFamily="66" charset="77"/>
              </a:rPr>
              <a:t>CRIME (1.2)</a:t>
            </a:r>
          </a:p>
        </p:txBody>
      </p:sp>
    </p:spTree>
    <p:extLst>
      <p:ext uri="{BB962C8B-B14F-4D97-AF65-F5344CB8AC3E}">
        <p14:creationId xmlns:p14="http://schemas.microsoft.com/office/powerpoint/2010/main" val="3894973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26874E0-6C79-74F7-03E5-9D420BFC3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0527" y="4593120"/>
            <a:ext cx="2926694" cy="2264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A50253-3415-C02E-F86A-56277DA0B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738" y="71920"/>
            <a:ext cx="3175000" cy="4521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A83F9F-4E44-3A57-E9AD-78D6F0829E66}"/>
              </a:ext>
            </a:extLst>
          </p:cNvPr>
          <p:cNvSpPr txBox="1"/>
          <p:nvPr/>
        </p:nvSpPr>
        <p:spPr>
          <a:xfrm>
            <a:off x="1880171" y="976045"/>
            <a:ext cx="1356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halkboard SE" panose="03050602040202020205" pitchFamily="66" charset="77"/>
                <a:cs typeface="Charm" pitchFamily="2" charset="-34"/>
              </a:rPr>
              <a:t>POLICE (1.12)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035829-5166-C3FA-FB84-B252F5CC4A24}"/>
              </a:ext>
            </a:extLst>
          </p:cNvPr>
          <p:cNvSpPr txBox="1"/>
          <p:nvPr/>
        </p:nvSpPr>
        <p:spPr>
          <a:xfrm>
            <a:off x="5549015" y="5167901"/>
            <a:ext cx="112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halkboard SE" panose="03050602040202020205" pitchFamily="66" charset="77"/>
              </a:rPr>
              <a:t>CRIME (1.2)</a:t>
            </a:r>
          </a:p>
        </p:txBody>
      </p:sp>
    </p:spTree>
    <p:extLst>
      <p:ext uri="{BB962C8B-B14F-4D97-AF65-F5344CB8AC3E}">
        <p14:creationId xmlns:p14="http://schemas.microsoft.com/office/powerpoint/2010/main" val="23718466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6A907F-3D76-14A0-BDF8-7D8E8D430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26" y="4686300"/>
            <a:ext cx="4140200" cy="21717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6874E0-6C79-74F7-03E5-9D420BFC3F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527" y="4593120"/>
            <a:ext cx="2926694" cy="2264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A50253-3415-C02E-F86A-56277DA0BC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738" y="71920"/>
            <a:ext cx="3175000" cy="4521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A83F9F-4E44-3A57-E9AD-78D6F0829E66}"/>
              </a:ext>
            </a:extLst>
          </p:cNvPr>
          <p:cNvSpPr txBox="1"/>
          <p:nvPr/>
        </p:nvSpPr>
        <p:spPr>
          <a:xfrm>
            <a:off x="1880171" y="976045"/>
            <a:ext cx="1356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halkboard SE" panose="03050602040202020205" pitchFamily="66" charset="77"/>
                <a:cs typeface="Charm" pitchFamily="2" charset="-34"/>
              </a:rPr>
              <a:t>POLICE (1.12)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138DC0-E251-C889-7CC2-AA6FEAB64A64}"/>
              </a:ext>
            </a:extLst>
          </p:cNvPr>
          <p:cNvSpPr txBox="1"/>
          <p:nvPr/>
        </p:nvSpPr>
        <p:spPr>
          <a:xfrm>
            <a:off x="965770" y="5054885"/>
            <a:ext cx="1489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halkboard SE" panose="03050602040202020205" pitchFamily="66" charset="77"/>
              </a:rPr>
              <a:t>LAWYERS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035829-5166-C3FA-FB84-B252F5CC4A24}"/>
              </a:ext>
            </a:extLst>
          </p:cNvPr>
          <p:cNvSpPr txBox="1"/>
          <p:nvPr/>
        </p:nvSpPr>
        <p:spPr>
          <a:xfrm>
            <a:off x="5549015" y="5167901"/>
            <a:ext cx="112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halkboard SE" panose="03050602040202020205" pitchFamily="66" charset="77"/>
              </a:rPr>
              <a:t>CRIME (1.2)</a:t>
            </a:r>
          </a:p>
        </p:txBody>
      </p:sp>
    </p:spTree>
    <p:extLst>
      <p:ext uri="{BB962C8B-B14F-4D97-AF65-F5344CB8AC3E}">
        <p14:creationId xmlns:p14="http://schemas.microsoft.com/office/powerpoint/2010/main" val="2502693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245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TextBox 2"/>
          <p:cNvSpPr txBox="1">
            <a:spLocks noChangeArrowheads="1"/>
          </p:cNvSpPr>
          <p:nvPr/>
        </p:nvSpPr>
        <p:spPr bwMode="auto">
          <a:xfrm>
            <a:off x="0" y="51816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2000" b="1" dirty="0">
              <a:solidFill>
                <a:srgbClr val="FF0000"/>
              </a:solidFill>
            </a:endParaRPr>
          </a:p>
          <a:p>
            <a:pPr algn="ctr"/>
            <a:endParaRPr lang="en-US" sz="2000" b="1" dirty="0">
              <a:solidFill>
                <a:srgbClr val="FF0000"/>
              </a:solidFill>
            </a:endParaRPr>
          </a:p>
          <a:p>
            <a:pPr lvl="1"/>
            <a:r>
              <a:rPr lang="en-US" sz="2400" b="1" dirty="0">
                <a:solidFill>
                  <a:schemeClr val="bg1"/>
                </a:solidFill>
              </a:rPr>
              <a:t> SLOPE = ¾  &lt;  1   SUB-LINEAR</a:t>
            </a:r>
          </a:p>
        </p:txBody>
      </p:sp>
      <p:pic>
        <p:nvPicPr>
          <p:cNvPr id="1085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" t="7204" b="7204"/>
          <a:stretch>
            <a:fillRect/>
          </a:stretch>
        </p:blipFill>
        <p:spPr bwMode="auto">
          <a:xfrm>
            <a:off x="6324600" y="228600"/>
            <a:ext cx="24114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9" name="Picture 7" descr="DSC_01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0"/>
            <a:ext cx="23891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 flipH="1">
            <a:off x="914400" y="381000"/>
            <a:ext cx="3733800" cy="403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428695B-5593-57D0-619D-398221B673C9}"/>
              </a:ext>
            </a:extLst>
          </p:cNvPr>
          <p:cNvSpPr txBox="1"/>
          <p:nvPr/>
        </p:nvSpPr>
        <p:spPr>
          <a:xfrm>
            <a:off x="0" y="6366933"/>
            <a:ext cx="906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(KLEIBER’S LAW 1932) </a:t>
            </a:r>
          </a:p>
        </p:txBody>
      </p:sp>
    </p:spTree>
    <p:extLst>
      <p:ext uri="{BB962C8B-B14F-4D97-AF65-F5344CB8AC3E}">
        <p14:creationId xmlns:p14="http://schemas.microsoft.com/office/powerpoint/2010/main" val="3297730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6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6A907F-3D76-14A0-BDF8-7D8E8D4307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26" y="4686300"/>
            <a:ext cx="4140200" cy="2171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3A6ED2-E43A-1374-C41C-4902B95BE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995" y="71920"/>
            <a:ext cx="3175000" cy="4406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6874E0-6C79-74F7-03E5-9D420BFC3F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0527" y="4593120"/>
            <a:ext cx="2926694" cy="2264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A50253-3415-C02E-F86A-56277DA0BC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738" y="71920"/>
            <a:ext cx="3175000" cy="4521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1A83F9F-4E44-3A57-E9AD-78D6F0829E66}"/>
              </a:ext>
            </a:extLst>
          </p:cNvPr>
          <p:cNvSpPr txBox="1"/>
          <p:nvPr/>
        </p:nvSpPr>
        <p:spPr>
          <a:xfrm>
            <a:off x="1880171" y="976045"/>
            <a:ext cx="13561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halkboard SE" panose="03050602040202020205" pitchFamily="66" charset="77"/>
                <a:cs typeface="Charm" pitchFamily="2" charset="-34"/>
              </a:rPr>
              <a:t>POLICE (1.12)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138DC0-E251-C889-7CC2-AA6FEAB64A64}"/>
              </a:ext>
            </a:extLst>
          </p:cNvPr>
          <p:cNvSpPr txBox="1"/>
          <p:nvPr/>
        </p:nvSpPr>
        <p:spPr>
          <a:xfrm>
            <a:off x="965770" y="5054885"/>
            <a:ext cx="14897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halkboard SE" panose="03050602040202020205" pitchFamily="66" charset="77"/>
              </a:rPr>
              <a:t>LAWYERS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035829-5166-C3FA-FB84-B252F5CC4A24}"/>
              </a:ext>
            </a:extLst>
          </p:cNvPr>
          <p:cNvSpPr txBox="1"/>
          <p:nvPr/>
        </p:nvSpPr>
        <p:spPr>
          <a:xfrm>
            <a:off x="5549015" y="5167901"/>
            <a:ext cx="112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halkboard SE" panose="03050602040202020205" pitchFamily="66" charset="77"/>
              </a:rPr>
              <a:t>CRIME (1.2)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B7A0EA-193C-28A9-7C8A-BC664CCB69AA}"/>
              </a:ext>
            </a:extLst>
          </p:cNvPr>
          <p:cNvSpPr txBox="1"/>
          <p:nvPr/>
        </p:nvSpPr>
        <p:spPr>
          <a:xfrm>
            <a:off x="5938464" y="1068512"/>
            <a:ext cx="14075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halkboard SE" panose="03050602040202020205" pitchFamily="66" charset="77"/>
              </a:rPr>
              <a:t>TAXES (1.2) </a:t>
            </a:r>
          </a:p>
          <a:p>
            <a:r>
              <a:rPr lang="en-US" sz="2000" b="1" dirty="0">
                <a:solidFill>
                  <a:srgbClr val="FF0000"/>
                </a:solidFill>
                <a:latin typeface="Chalkboard SE" panose="03050602040202020205" pitchFamily="66" charset="77"/>
              </a:rPr>
              <a:t> DEBT</a:t>
            </a:r>
          </a:p>
        </p:txBody>
      </p:sp>
    </p:spTree>
    <p:extLst>
      <p:ext uri="{BB962C8B-B14F-4D97-AF65-F5344CB8AC3E}">
        <p14:creationId xmlns:p14="http://schemas.microsoft.com/office/powerpoint/2010/main" val="1511939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245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TextBox 2"/>
          <p:cNvSpPr txBox="1">
            <a:spLocks noChangeArrowheads="1"/>
          </p:cNvSpPr>
          <p:nvPr/>
        </p:nvSpPr>
        <p:spPr bwMode="auto">
          <a:xfrm>
            <a:off x="0" y="51816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2000" b="1" dirty="0">
              <a:solidFill>
                <a:srgbClr val="FF0000"/>
              </a:solidFill>
            </a:endParaRPr>
          </a:p>
          <a:p>
            <a:pPr algn="ctr"/>
            <a:endParaRPr lang="en-US" sz="20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SLOPE = ¾  &lt;  1   SUB-LINEAR   ECONOMY OF SCALE </a:t>
            </a:r>
          </a:p>
        </p:txBody>
      </p:sp>
      <p:pic>
        <p:nvPicPr>
          <p:cNvPr id="1085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" t="7204" b="7204"/>
          <a:stretch>
            <a:fillRect/>
          </a:stretch>
        </p:blipFill>
        <p:spPr bwMode="auto">
          <a:xfrm>
            <a:off x="6324600" y="228600"/>
            <a:ext cx="24114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9" name="Picture 7" descr="DSC_01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0"/>
            <a:ext cx="23891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>
            <a:cxnSpLocks/>
          </p:cNvCxnSpPr>
          <p:nvPr/>
        </p:nvCxnSpPr>
        <p:spPr bwMode="auto">
          <a:xfrm flipH="1">
            <a:off x="838200" y="685800"/>
            <a:ext cx="4267200" cy="3429000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4D7BB00-18B1-47AE-0122-C42207B706F7}"/>
              </a:ext>
            </a:extLst>
          </p:cNvPr>
          <p:cNvSpPr txBox="1"/>
          <p:nvPr/>
        </p:nvSpPr>
        <p:spPr>
          <a:xfrm>
            <a:off x="1066800" y="12192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ACTIVE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METABOLIC RATE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B7CDDA5-0F72-7433-32EA-842CF135253F}"/>
                  </a:ext>
                </a:extLst>
              </p14:cNvPr>
              <p14:cNvContentPartPr/>
              <p14:nvPr/>
            </p14:nvContentPartPr>
            <p14:xfrm>
              <a:off x="2676054" y="1533843"/>
              <a:ext cx="1015920" cy="187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B7CDDA5-0F72-7433-32EA-842CF13525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7054" y="1524843"/>
                <a:ext cx="103356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AABFE77-2B6D-8D61-1CC1-E59FCACD9668}"/>
                  </a:ext>
                </a:extLst>
              </p14:cNvPr>
              <p14:cNvContentPartPr/>
              <p14:nvPr/>
            </p14:nvContentPartPr>
            <p14:xfrm>
              <a:off x="3671094" y="1656963"/>
              <a:ext cx="53640" cy="106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AABFE77-2B6D-8D61-1CC1-E59FCACD966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62454" y="1647963"/>
                <a:ext cx="7128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D9B9315-AFBB-5663-A412-443621AFEF20}"/>
                  </a:ext>
                </a:extLst>
              </p14:cNvPr>
              <p14:cNvContentPartPr/>
              <p14:nvPr/>
            </p14:nvContentPartPr>
            <p14:xfrm>
              <a:off x="2403534" y="1411443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D9B9315-AFBB-5663-A412-443621AFEF2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94894" y="140244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0564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245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TextBox 2"/>
          <p:cNvSpPr txBox="1">
            <a:spLocks noChangeArrowheads="1"/>
          </p:cNvSpPr>
          <p:nvPr/>
        </p:nvSpPr>
        <p:spPr bwMode="auto">
          <a:xfrm>
            <a:off x="0" y="51816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2000" b="1" dirty="0">
              <a:solidFill>
                <a:srgbClr val="FF0000"/>
              </a:solidFill>
            </a:endParaRPr>
          </a:p>
          <a:p>
            <a:pPr algn="ctr"/>
            <a:endParaRPr lang="en-US" sz="20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SLOPE = ¾  &lt;  1   SUB-LINEAR   ECONOMY OF SCALE </a:t>
            </a:r>
          </a:p>
        </p:txBody>
      </p:sp>
      <p:pic>
        <p:nvPicPr>
          <p:cNvPr id="1085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" t="7204" b="7204"/>
          <a:stretch>
            <a:fillRect/>
          </a:stretch>
        </p:blipFill>
        <p:spPr bwMode="auto">
          <a:xfrm>
            <a:off x="6324600" y="228600"/>
            <a:ext cx="24114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9" name="Picture 7" descr="DSC_01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0"/>
            <a:ext cx="23891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>
            <a:cxnSpLocks/>
          </p:cNvCxnSpPr>
          <p:nvPr/>
        </p:nvCxnSpPr>
        <p:spPr bwMode="auto">
          <a:xfrm flipH="1">
            <a:off x="838200" y="685800"/>
            <a:ext cx="4267200" cy="3429000"/>
          </a:xfrm>
          <a:prstGeom prst="line">
            <a:avLst/>
          </a:pr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54D7BB00-18B1-47AE-0122-C42207B706F7}"/>
              </a:ext>
            </a:extLst>
          </p:cNvPr>
          <p:cNvSpPr txBox="1"/>
          <p:nvPr/>
        </p:nvSpPr>
        <p:spPr>
          <a:xfrm>
            <a:off x="1066800" y="1219200"/>
            <a:ext cx="2209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ACTIVE</a:t>
            </a:r>
            <a:r>
              <a:rPr lang="en-US" sz="1600" b="1" dirty="0">
                <a:solidFill>
                  <a:srgbClr val="FF0000"/>
                </a:solidFill>
              </a:rPr>
              <a:t> </a:t>
            </a:r>
            <a:r>
              <a:rPr lang="en-US" sz="1200" b="1" dirty="0">
                <a:solidFill>
                  <a:srgbClr val="FF0000"/>
                </a:solidFill>
              </a:rPr>
              <a:t>METABOLIC RATE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B7CDDA5-0F72-7433-32EA-842CF135253F}"/>
                  </a:ext>
                </a:extLst>
              </p14:cNvPr>
              <p14:cNvContentPartPr/>
              <p14:nvPr/>
            </p14:nvContentPartPr>
            <p14:xfrm>
              <a:off x="2676054" y="1533843"/>
              <a:ext cx="1015920" cy="187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B7CDDA5-0F72-7433-32EA-842CF13525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667054" y="1524843"/>
                <a:ext cx="103356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AABFE77-2B6D-8D61-1CC1-E59FCACD9668}"/>
                  </a:ext>
                </a:extLst>
              </p14:cNvPr>
              <p14:cNvContentPartPr/>
              <p14:nvPr/>
            </p14:nvContentPartPr>
            <p14:xfrm>
              <a:off x="3671094" y="1656963"/>
              <a:ext cx="53640" cy="106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AABFE77-2B6D-8D61-1CC1-E59FCACD966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62033" y="1647963"/>
                <a:ext cx="71399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D9B9315-AFBB-5663-A412-443621AFEF20}"/>
                  </a:ext>
                </a:extLst>
              </p14:cNvPr>
              <p14:cNvContentPartPr/>
              <p14:nvPr/>
            </p14:nvContentPartPr>
            <p14:xfrm>
              <a:off x="2403534" y="1411443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D9B9315-AFBB-5663-A412-443621AFEF2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94534" y="1402443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Up Arrow 7">
            <a:extLst>
              <a:ext uri="{FF2B5EF4-FFF2-40B4-BE49-F238E27FC236}">
                <a16:creationId xmlns:a16="http://schemas.microsoft.com/office/drawing/2014/main" id="{31133EF5-FD22-88E2-0D0C-07FBB41041D2}"/>
              </a:ext>
            </a:extLst>
          </p:cNvPr>
          <p:cNvSpPr/>
          <p:nvPr/>
        </p:nvSpPr>
        <p:spPr bwMode="auto">
          <a:xfrm flipH="1">
            <a:off x="3724732" y="228601"/>
            <a:ext cx="98302" cy="17526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A69ABC-B27E-44F6-4B48-7E8C8EFD8134}"/>
              </a:ext>
            </a:extLst>
          </p:cNvPr>
          <p:cNvSpPr txBox="1"/>
          <p:nvPr/>
        </p:nvSpPr>
        <p:spPr>
          <a:xfrm>
            <a:off x="3429000" y="-361415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   </a:t>
            </a:r>
          </a:p>
          <a:p>
            <a:r>
              <a:rPr lang="en-US" sz="1200" dirty="0">
                <a:solidFill>
                  <a:srgbClr val="FF0000"/>
                </a:solidFill>
              </a:rPr>
              <a:t>    </a:t>
            </a:r>
          </a:p>
          <a:p>
            <a:r>
              <a:rPr lang="en-US" sz="1200" dirty="0">
                <a:solidFill>
                  <a:srgbClr val="FF0000"/>
                </a:solidFill>
              </a:rPr>
              <a:t>     </a:t>
            </a:r>
            <a:r>
              <a:rPr lang="en-US" sz="1600" dirty="0">
                <a:solidFill>
                  <a:srgbClr val="FF0000"/>
                </a:solidFill>
              </a:rPr>
              <a:t>* </a:t>
            </a:r>
            <a:r>
              <a:rPr lang="en-US" sz="1200" dirty="0">
                <a:solidFill>
                  <a:srgbClr val="FF0000"/>
                </a:solidFill>
              </a:rPr>
              <a:t>    </a:t>
            </a:r>
            <a:r>
              <a:rPr lang="en-US" sz="1200" b="1" dirty="0">
                <a:solidFill>
                  <a:srgbClr val="FF0000"/>
                </a:solidFill>
              </a:rPr>
              <a:t>MODERN SOCIO- </a:t>
            </a:r>
          </a:p>
          <a:p>
            <a:r>
              <a:rPr lang="en-US" sz="1200" b="1" dirty="0">
                <a:solidFill>
                  <a:srgbClr val="FF0000"/>
                </a:solidFill>
              </a:rPr>
              <a:t>            ECONOMIC HUMAN</a:t>
            </a:r>
          </a:p>
        </p:txBody>
      </p:sp>
    </p:spTree>
    <p:extLst>
      <p:ext uri="{BB962C8B-B14F-4D97-AF65-F5344CB8AC3E}">
        <p14:creationId xmlns:p14="http://schemas.microsoft.com/office/powerpoint/2010/main" val="290477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22" name="Picture 1" descr="Slide8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068925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946" name="Picture 1" descr="Slide8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45179C-881E-B649-7A4D-922D33CE60F2}"/>
              </a:ext>
            </a:extLst>
          </p:cNvPr>
          <p:cNvSpPr txBox="1"/>
          <p:nvPr/>
        </p:nvSpPr>
        <p:spPr>
          <a:xfrm>
            <a:off x="2133600" y="3505200"/>
            <a:ext cx="701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bg1"/>
                </a:solidFill>
              </a:rPr>
              <a:t>(ABOUT 30 TONS!!)</a:t>
            </a:r>
          </a:p>
        </p:txBody>
      </p:sp>
    </p:spTree>
    <p:extLst>
      <p:ext uri="{BB962C8B-B14F-4D97-AF65-F5344CB8AC3E}">
        <p14:creationId xmlns:p14="http://schemas.microsoft.com/office/powerpoint/2010/main" val="3492185619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970" name="Picture 1" descr="Slide8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036996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5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9969500" y="2141538"/>
            <a:ext cx="2562225" cy="6477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1400" b="1">
                <a:solidFill>
                  <a:srgbClr val="000000"/>
                </a:solidFill>
                <a:latin typeface="Arial" charset="0"/>
                <a:ea typeface="ＭＳ Ｐゴシック" pitchFamily="16" charset="-128"/>
                <a:cs typeface="ＭＳ Ｐゴシック" pitchFamily="-97" charset="-128"/>
              </a:rPr>
              <a:t>Creating slide</a:t>
            </a:r>
            <a:endParaRPr lang="en-US" sz="1400" b="1" dirty="0">
              <a:solidFill>
                <a:srgbClr val="000000"/>
              </a:solidFill>
              <a:latin typeface="Arial" charset="0"/>
              <a:ea typeface="ＭＳ Ｐゴシック" pitchFamily="16" charset="-128"/>
              <a:cs typeface="ＭＳ Ｐゴシック" pitchFamily="-97" charset="-128"/>
            </a:endParaRPr>
          </a:p>
        </p:txBody>
      </p:sp>
      <p:sp>
        <p:nvSpPr>
          <p:cNvPr id="4" name="Rectangle 26"/>
          <p:cNvSpPr>
            <a:spLocks noChangeArrowheads="1"/>
          </p:cNvSpPr>
          <p:nvPr/>
        </p:nvSpPr>
        <p:spPr bwMode="auto">
          <a:xfrm>
            <a:off x="5181600" y="3295089"/>
            <a:ext cx="35814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chemeClr val="bg1"/>
                </a:solidFill>
                <a:latin typeface="+mj-lt"/>
              </a:rPr>
              <a:t>UNBOUNDED GROWTH  REQUIRES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ACCELERATING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>
                <a:solidFill>
                  <a:schemeClr val="bg1"/>
                </a:solidFill>
                <a:latin typeface="+mj-lt"/>
              </a:rPr>
              <a:t>CYCLES OF INNOVATION TO AVOID COLLAPSE</a:t>
            </a:r>
          </a:p>
        </p:txBody>
      </p:sp>
      <p:pic>
        <p:nvPicPr>
          <p:cNvPr id="29286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852488"/>
            <a:ext cx="5646738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852488"/>
            <a:ext cx="5646738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852488"/>
            <a:ext cx="5646738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852488"/>
            <a:ext cx="5646738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39516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2452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TextBox 2"/>
          <p:cNvSpPr txBox="1">
            <a:spLocks noChangeArrowheads="1"/>
          </p:cNvSpPr>
          <p:nvPr/>
        </p:nvSpPr>
        <p:spPr bwMode="auto">
          <a:xfrm>
            <a:off x="0" y="51816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endParaRPr lang="en-US" sz="2000" b="1" dirty="0">
              <a:solidFill>
                <a:srgbClr val="FF0000"/>
              </a:solidFill>
            </a:endParaRPr>
          </a:p>
          <a:p>
            <a:pPr algn="ctr"/>
            <a:endParaRPr lang="en-US" sz="20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SLOPE = ¾  &lt;  1   SUB-LINEAR   ECONOMY OF SCALE </a:t>
            </a:r>
          </a:p>
        </p:txBody>
      </p:sp>
      <p:pic>
        <p:nvPicPr>
          <p:cNvPr id="10854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4" t="7204" b="7204"/>
          <a:stretch>
            <a:fillRect/>
          </a:stretch>
        </p:blipFill>
        <p:spPr bwMode="auto">
          <a:xfrm>
            <a:off x="6324600" y="228600"/>
            <a:ext cx="241141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549" name="Picture 7" descr="DSC_01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286000"/>
            <a:ext cx="23891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 bwMode="auto">
          <a:xfrm flipH="1">
            <a:off x="914400" y="381000"/>
            <a:ext cx="3733800" cy="403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428695B-5593-57D0-619D-398221B673C9}"/>
              </a:ext>
            </a:extLst>
          </p:cNvPr>
          <p:cNvSpPr txBox="1"/>
          <p:nvPr/>
        </p:nvSpPr>
        <p:spPr>
          <a:xfrm>
            <a:off x="0" y="6366933"/>
            <a:ext cx="906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(KLEIBER’S LAW 1932)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9380538-8ED2-FAA9-8FD0-52416B7BFF3E}"/>
                  </a:ext>
                </a:extLst>
              </p14:cNvPr>
              <p14:cNvContentPartPr/>
              <p14:nvPr/>
            </p14:nvContentPartPr>
            <p14:xfrm>
              <a:off x="2993724" y="891636"/>
              <a:ext cx="636840" cy="481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9380538-8ED2-FAA9-8FD0-52416B7BFF3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84724" y="882996"/>
                <a:ext cx="654480" cy="4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59A2D2A-CB74-BC87-7226-E05D920F244A}"/>
                  </a:ext>
                </a:extLst>
              </p14:cNvPr>
              <p14:cNvContentPartPr/>
              <p14:nvPr/>
            </p14:nvContentPartPr>
            <p14:xfrm>
              <a:off x="3598524" y="1325436"/>
              <a:ext cx="67680" cy="74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59A2D2A-CB74-BC87-7226-E05D920F244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589884" y="1316796"/>
                <a:ext cx="8532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A66FA3F-030C-A8CC-C064-65AA8B08B2D1}"/>
                  </a:ext>
                </a:extLst>
              </p14:cNvPr>
              <p14:cNvContentPartPr/>
              <p14:nvPr/>
            </p14:nvContentPartPr>
            <p14:xfrm>
              <a:off x="3938724" y="2050476"/>
              <a:ext cx="631440" cy="1104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A66FA3F-030C-A8CC-C064-65AA8B08B2D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30084" y="2041476"/>
                <a:ext cx="649080" cy="11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7C2EF0E-104C-EDE7-7782-FE640C446477}"/>
                  </a:ext>
                </a:extLst>
              </p14:cNvPr>
              <p14:cNvContentPartPr/>
              <p14:nvPr/>
            </p14:nvContentPartPr>
            <p14:xfrm>
              <a:off x="3929724" y="2023476"/>
              <a:ext cx="97200" cy="119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7C2EF0E-104C-EDE7-7782-FE640C446477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20724" y="2014476"/>
                <a:ext cx="1148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263D148-51D7-1FFC-E00D-248088B617F7}"/>
                  </a:ext>
                </a:extLst>
              </p14:cNvPr>
              <p14:cNvContentPartPr/>
              <p14:nvPr/>
            </p14:nvContentPartPr>
            <p14:xfrm>
              <a:off x="4479444" y="3287436"/>
              <a:ext cx="124560" cy="164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263D148-51D7-1FFC-E00D-248088B617F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70444" y="3278436"/>
                <a:ext cx="142200" cy="18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DD68467-F5C1-E1D3-42BD-06229D30D57F}"/>
                  </a:ext>
                </a:extLst>
              </p14:cNvPr>
              <p14:cNvContentPartPr/>
              <p14:nvPr/>
            </p14:nvContentPartPr>
            <p14:xfrm>
              <a:off x="4422564" y="3534756"/>
              <a:ext cx="196560" cy="5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DD68467-F5C1-E1D3-42BD-06229D30D57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13924" y="3525756"/>
                <a:ext cx="2142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EC58267-F5D4-EE2C-B6BF-78D3E2ECF12B}"/>
                  </a:ext>
                </a:extLst>
              </p14:cNvPr>
              <p14:cNvContentPartPr/>
              <p14:nvPr/>
            </p14:nvContentPartPr>
            <p14:xfrm>
              <a:off x="4431204" y="3647076"/>
              <a:ext cx="171000" cy="12204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EC58267-F5D4-EE2C-B6BF-78D3E2ECF12B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422204" y="3638076"/>
                <a:ext cx="18864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75509A3-938F-73F4-0466-C5DAA291F77C}"/>
                  </a:ext>
                </a:extLst>
              </p14:cNvPr>
              <p14:cNvContentPartPr/>
              <p14:nvPr/>
            </p14:nvContentPartPr>
            <p14:xfrm>
              <a:off x="4562244" y="3681996"/>
              <a:ext cx="8640" cy="172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75509A3-938F-73F4-0466-C5DAA291F77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53604" y="3673356"/>
                <a:ext cx="262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43AC00EE-E987-E4BA-29FE-EEE198B0DFFD}"/>
                  </a:ext>
                </a:extLst>
              </p14:cNvPr>
              <p14:cNvContentPartPr/>
              <p14:nvPr/>
            </p14:nvContentPartPr>
            <p14:xfrm>
              <a:off x="2945124" y="544236"/>
              <a:ext cx="71280" cy="1900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43AC00EE-E987-E4BA-29FE-EEE198B0DFF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936124" y="535596"/>
                <a:ext cx="889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703C19D-A82D-1BA5-ECD9-30BEA8A31B17}"/>
                  </a:ext>
                </a:extLst>
              </p14:cNvPr>
              <p14:cNvContentPartPr/>
              <p14:nvPr/>
            </p14:nvContentPartPr>
            <p14:xfrm>
              <a:off x="2960604" y="761316"/>
              <a:ext cx="104760" cy="28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703C19D-A82D-1BA5-ECD9-30BEA8A31B17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951604" y="752676"/>
                <a:ext cx="122400" cy="2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4956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3F9597-9F61-3DB4-5DB7-D6A057697600}"/>
              </a:ext>
            </a:extLst>
          </p:cNvPr>
          <p:cNvSpPr txBox="1"/>
          <p:nvPr/>
        </p:nvSpPr>
        <p:spPr>
          <a:xfrm>
            <a:off x="457200" y="304800"/>
            <a:ext cx="8193641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</a:rPr>
              <a:t>THE NUMBER (10</a:t>
            </a:r>
            <a:r>
              <a:rPr lang="en-US" sz="2300" b="1" baseline="30000" dirty="0">
                <a:solidFill>
                  <a:schemeClr val="bg1"/>
                </a:solidFill>
              </a:rPr>
              <a:t>16</a:t>
            </a:r>
            <a:r>
              <a:rPr lang="en-US" sz="2300" b="1" dirty="0">
                <a:solidFill>
                  <a:schemeClr val="bg1"/>
                </a:solidFill>
              </a:rPr>
              <a:t>) OF INDIVIDUAL CELLS (THE TOTAL BIOMASS) IN A SINGLE ELEPHANT IS EQUIVALENT TO APPROXIMATELY 20,000 INDIVIDUAL MICE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800" dirty="0"/>
          </a:p>
          <a:p>
            <a:r>
              <a:rPr lang="en-US" sz="28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1131B-4AC7-488B-B798-3E37F60F4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600200"/>
            <a:ext cx="336531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24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23F9597-9F61-3DB4-5DB7-D6A057697600}"/>
              </a:ext>
            </a:extLst>
          </p:cNvPr>
          <p:cNvSpPr txBox="1"/>
          <p:nvPr/>
        </p:nvSpPr>
        <p:spPr>
          <a:xfrm>
            <a:off x="457200" y="304800"/>
            <a:ext cx="8193641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b="1" dirty="0">
                <a:solidFill>
                  <a:schemeClr val="bg1"/>
                </a:solidFill>
              </a:rPr>
              <a:t>THE NUMBER (10</a:t>
            </a:r>
            <a:r>
              <a:rPr lang="en-US" sz="2300" b="1" baseline="30000" dirty="0">
                <a:solidFill>
                  <a:schemeClr val="bg1"/>
                </a:solidFill>
              </a:rPr>
              <a:t>16</a:t>
            </a:r>
            <a:r>
              <a:rPr lang="en-US" sz="2300" b="1" dirty="0">
                <a:solidFill>
                  <a:schemeClr val="bg1"/>
                </a:solidFill>
              </a:rPr>
              <a:t>) OF INDIVIDUAL CELLS (THE TOTAL BIOMASS) IN A SINGLE ELEPHANT IS EQUIVALENT TO APPROXIMATELY 20,000 INDIVIDUAL MICE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300" b="1" dirty="0">
                <a:solidFill>
                  <a:schemeClr val="bg1"/>
                </a:solidFill>
              </a:rPr>
              <a:t>BUT THE SINGLE ELEPHANT REQUIRES ONLY ABOUT 25,000 FOOD CALORIES A DAY TO STAY ALIVE WHEREAS THE 20,000 MICE REQUIRE ABOUT 500,000 FOOD CALORIES! </a:t>
            </a:r>
            <a:r>
              <a:rPr lang="en-US" sz="2000" b="1" dirty="0">
                <a:solidFill>
                  <a:schemeClr val="bg1"/>
                </a:solidFill>
              </a:rPr>
              <a:t>A FACTOR OF 20 TIMES MORE!     </a:t>
            </a:r>
          </a:p>
          <a:p>
            <a:endParaRPr lang="en-US" sz="23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endParaRPr lang="en-US" sz="2800" dirty="0"/>
          </a:p>
          <a:p>
            <a:r>
              <a:rPr lang="en-US" sz="28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C1131B-4AC7-488B-B798-3E37F60F4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1600200"/>
            <a:ext cx="336531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53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eartBodySc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9" b="18839"/>
          <a:stretch>
            <a:fillRect/>
          </a:stretch>
        </p:blipFill>
        <p:spPr bwMode="auto">
          <a:xfrm>
            <a:off x="0" y="1600200"/>
            <a:ext cx="91440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609600" y="4926013"/>
            <a:ext cx="43751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66"/>
                </a:solidFill>
              </a:rPr>
              <a:t>heart rate scales as </a:t>
            </a:r>
          </a:p>
          <a:p>
            <a:pPr eaLnBrk="1" hangingPunct="1"/>
            <a:r>
              <a:rPr lang="en-US" b="1">
                <a:solidFill>
                  <a:srgbClr val="000066"/>
                </a:solidFill>
              </a:rPr>
              <a:t>-1/4 power of body mass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0" y="152400"/>
            <a:ext cx="9144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Metabolic rate sets the pace of life</a:t>
            </a:r>
          </a:p>
          <a:p>
            <a:pPr algn="ctr" eaLnBrk="1" hangingPunct="1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Small animals live fast and die young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50"/>
            <a:ext cx="8853488" cy="678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rame 1">
            <a:extLst>
              <a:ext uri="{FF2B5EF4-FFF2-40B4-BE49-F238E27FC236}">
                <a16:creationId xmlns:a16="http://schemas.microsoft.com/office/drawing/2014/main" id="{09A32E0F-2F29-F3A3-50B3-799A4E447DA6}"/>
              </a:ext>
            </a:extLst>
          </p:cNvPr>
          <p:cNvSpPr/>
          <p:nvPr/>
        </p:nvSpPr>
        <p:spPr bwMode="auto">
          <a:xfrm>
            <a:off x="4114800" y="4191000"/>
            <a:ext cx="4572000" cy="609600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" charset="0"/>
              <a:ea typeface="ＭＳ Ｐゴシック" pitchFamily="1" charset="-128"/>
              <a:cs typeface="ＭＳ Ｐゴシック" pitchFamily="1" charset="-12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7FECB7F0-35AA-B1C4-EF4A-FF16322E20AE}"/>
                  </a:ext>
                </a:extLst>
              </p14:cNvPr>
              <p14:cNvContentPartPr/>
              <p14:nvPr/>
            </p14:nvContentPartPr>
            <p14:xfrm>
              <a:off x="4314924" y="513996"/>
              <a:ext cx="3812040" cy="23580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7FECB7F0-35AA-B1C4-EF4A-FF16322E20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60924" y="405996"/>
                <a:ext cx="3919680" cy="257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77898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1" descr="Slide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250" y="533400"/>
            <a:ext cx="10702925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1" descr="Slide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7738" y="228600"/>
            <a:ext cx="10836276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F0EC15-A7A5-8A4F-ABAF-27E54CB7A8E7}"/>
              </a:ext>
            </a:extLst>
          </p:cNvPr>
          <p:cNvSpPr txBox="1"/>
          <p:nvPr/>
        </p:nvSpPr>
        <p:spPr>
          <a:xfrm>
            <a:off x="533400" y="6426200"/>
            <a:ext cx="8305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H.J. Levine, </a:t>
            </a:r>
            <a:r>
              <a:rPr lang="it-IT" sz="1200" dirty="0" err="1">
                <a:solidFill>
                  <a:schemeClr val="bg1"/>
                </a:solidFill>
              </a:rPr>
              <a:t>J</a:t>
            </a:r>
            <a:r>
              <a:rPr lang="it-IT" sz="1200" dirty="0">
                <a:solidFill>
                  <a:schemeClr val="bg1"/>
                </a:solidFill>
              </a:rPr>
              <a:t> </a:t>
            </a:r>
            <a:r>
              <a:rPr lang="it-IT" sz="1200" dirty="0" err="1">
                <a:solidFill>
                  <a:schemeClr val="bg1"/>
                </a:solidFill>
              </a:rPr>
              <a:t>Am</a:t>
            </a:r>
            <a:r>
              <a:rPr lang="it-IT" sz="1200" dirty="0">
                <a:solidFill>
                  <a:schemeClr val="bg1"/>
                </a:solidFill>
              </a:rPr>
              <a:t> </a:t>
            </a:r>
            <a:r>
              <a:rPr lang="it-IT" sz="1200" dirty="0" err="1">
                <a:solidFill>
                  <a:schemeClr val="bg1"/>
                </a:solidFill>
              </a:rPr>
              <a:t>Coll</a:t>
            </a:r>
            <a:r>
              <a:rPr lang="it-IT" sz="1200" dirty="0">
                <a:solidFill>
                  <a:schemeClr val="bg1"/>
                </a:solidFill>
              </a:rPr>
              <a:t> </a:t>
            </a:r>
            <a:r>
              <a:rPr lang="it-IT" sz="1200" dirty="0" err="1">
                <a:solidFill>
                  <a:schemeClr val="bg1"/>
                </a:solidFill>
              </a:rPr>
              <a:t>Cardiol</a:t>
            </a:r>
            <a:r>
              <a:rPr lang="it-IT" sz="1200" dirty="0">
                <a:solidFill>
                  <a:schemeClr val="bg1"/>
                </a:solidFill>
              </a:rPr>
              <a:t> 19,1997;30:</a:t>
            </a:r>
            <a:r>
              <a:rPr lang="it-IT" sz="1200" b="1" dirty="0">
                <a:solidFill>
                  <a:schemeClr val="bg1"/>
                </a:solidFill>
              </a:rPr>
              <a:t>1104–6 </a:t>
            </a:r>
            <a:endParaRPr lang="it-IT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ＭＳ Ｐゴシック" pitchFamily="1" charset="-128"/>
            <a:cs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  <a:ea typeface="ＭＳ Ｐゴシック" pitchFamily="1" charset="-128"/>
            <a:cs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161754</TotalTime>
  <Words>410</Words>
  <Application>Microsoft Macintosh PowerPoint</Application>
  <PresentationFormat>On-screen Show (4:3)</PresentationFormat>
  <Paragraphs>103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Chalkboard SE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Santa Fe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West</dc:creator>
  <cp:lastModifiedBy>Microsoft Office User</cp:lastModifiedBy>
  <cp:revision>311</cp:revision>
  <dcterms:created xsi:type="dcterms:W3CDTF">2014-06-25T01:05:09Z</dcterms:created>
  <dcterms:modified xsi:type="dcterms:W3CDTF">2024-03-25T17:45:52Z</dcterms:modified>
</cp:coreProperties>
</file>